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</p:sldIdLst>
  <p:sldSz cx="5143500" cy="9144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16" autoAdjust="0"/>
    <p:restoredTop sz="94660"/>
  </p:normalViewPr>
  <p:slideViewPr>
    <p:cSldViewPr snapToGrid="0">
      <p:cViewPr>
        <p:scale>
          <a:sx n="100" d="100"/>
          <a:sy n="100" d="100"/>
        </p:scale>
        <p:origin x="2299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496484"/>
            <a:ext cx="4371975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739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637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8" y="486834"/>
            <a:ext cx="1109067" cy="7749117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6834"/>
            <a:ext cx="3262908" cy="774911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983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458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79653"/>
            <a:ext cx="4436269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119286"/>
            <a:ext cx="4436269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214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615" y="2434167"/>
            <a:ext cx="2185988" cy="5801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4167"/>
            <a:ext cx="2185988" cy="5801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84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486836"/>
            <a:ext cx="4436269" cy="176741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286" y="2241551"/>
            <a:ext cx="2175941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286" y="3340100"/>
            <a:ext cx="2175941" cy="4912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1551"/>
            <a:ext cx="2186657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0100"/>
            <a:ext cx="2186657" cy="491278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121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596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841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57" y="1316569"/>
            <a:ext cx="2603897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23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6657" y="1316569"/>
            <a:ext cx="2603897" cy="6498167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062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616" y="2434167"/>
            <a:ext cx="4436269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32446-F828-46C2-B44C-B7E2FB2EED54}" type="datetimeFigureOut">
              <a:rPr lang="he-IL" smtClean="0"/>
              <a:t>י"ג/אייר/תש"ף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6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2597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5ACA-A8D6-4FD0-BA52-E30107E4DBF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342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1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r" defTabSz="514350" rtl="1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r" defTabSz="514350" rtl="1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r" defTabSz="514350" rtl="1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r" defTabSz="514350" rtl="1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r" defTabSz="514350" rtl="1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r" defTabSz="514350" rtl="1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r" defTabSz="514350" rtl="1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r" defTabSz="514350" rtl="1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r" defTabSz="514350" rtl="1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514350" rtl="1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r" defTabSz="514350" rtl="1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r" defTabSz="514350" rtl="1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r" defTabSz="514350" rtl="1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r" defTabSz="514350" rtl="1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r" defTabSz="514350" rtl="1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r" defTabSz="514350" rtl="1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r" defTabSz="514350" rtl="1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r" defTabSz="514350" rtl="1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web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טבלה 6">
            <a:extLst>
              <a:ext uri="{FF2B5EF4-FFF2-40B4-BE49-F238E27FC236}">
                <a16:creationId xmlns:a16="http://schemas.microsoft.com/office/drawing/2014/main" id="{ED7C2EC2-F9EB-443D-AC6D-B56025764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58495"/>
              </p:ext>
            </p:extLst>
          </p:nvPr>
        </p:nvGraphicFramePr>
        <p:xfrm>
          <a:off x="446565" y="669851"/>
          <a:ext cx="3839684" cy="7068128"/>
        </p:xfrm>
        <a:graphic>
          <a:graphicData uri="http://schemas.openxmlformats.org/drawingml/2006/table">
            <a:tbl>
              <a:tblPr rtl="1" bandRow="1">
                <a:tableStyleId>{073A0DAA-6AF3-43AB-8588-CEC1D06C72B9}</a:tableStyleId>
              </a:tblPr>
              <a:tblGrid>
                <a:gridCol w="1919842">
                  <a:extLst>
                    <a:ext uri="{9D8B030D-6E8A-4147-A177-3AD203B41FA5}">
                      <a16:colId xmlns:a16="http://schemas.microsoft.com/office/drawing/2014/main" val="4185808178"/>
                    </a:ext>
                  </a:extLst>
                </a:gridCol>
                <a:gridCol w="1919842">
                  <a:extLst>
                    <a:ext uri="{9D8B030D-6E8A-4147-A177-3AD203B41FA5}">
                      <a16:colId xmlns:a16="http://schemas.microsoft.com/office/drawing/2014/main" val="3025890789"/>
                    </a:ext>
                  </a:extLst>
                </a:gridCol>
              </a:tblGrid>
              <a:tr h="1733584">
                <a:tc>
                  <a:txBody>
                    <a:bodyPr/>
                    <a:lstStyle/>
                    <a:p>
                      <a:pPr rtl="1"/>
                      <a:r>
                        <a:rPr lang="he-IL" sz="2000" dirty="0"/>
                        <a:t>בשביל מה האתר תדמית?</a:t>
                      </a:r>
                    </a:p>
                  </a:txBody>
                  <a:tcPr marL="38576" marR="38576" marT="19288" marB="1928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000" dirty="0"/>
                        <a:t>סדרה</a:t>
                      </a:r>
                    </a:p>
                  </a:txBody>
                  <a:tcPr marL="38576" marR="38576" marT="19288" marB="19288"/>
                </a:tc>
                <a:extLst>
                  <a:ext uri="{0D108BD9-81ED-4DB2-BD59-A6C34878D82A}">
                    <a16:rowId xmlns:a16="http://schemas.microsoft.com/office/drawing/2014/main" val="2287084498"/>
                  </a:ext>
                </a:extLst>
              </a:tr>
              <a:tr h="1733584">
                <a:tc>
                  <a:txBody>
                    <a:bodyPr/>
                    <a:lstStyle/>
                    <a:p>
                      <a:pPr rtl="1"/>
                      <a:r>
                        <a:rPr lang="he-IL" sz="2000" dirty="0"/>
                        <a:t>מה שם הסדרה?</a:t>
                      </a:r>
                    </a:p>
                  </a:txBody>
                  <a:tcPr marL="38576" marR="38576" marT="19288" marB="1928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000" dirty="0"/>
                        <a:t>וואן פיס</a:t>
                      </a:r>
                    </a:p>
                  </a:txBody>
                  <a:tcPr marL="38576" marR="38576" marT="19288" marB="19288"/>
                </a:tc>
                <a:extLst>
                  <a:ext uri="{0D108BD9-81ED-4DB2-BD59-A6C34878D82A}">
                    <a16:rowId xmlns:a16="http://schemas.microsoft.com/office/drawing/2014/main" val="3925061471"/>
                  </a:ext>
                </a:extLst>
              </a:tr>
              <a:tr h="1733584">
                <a:tc>
                  <a:txBody>
                    <a:bodyPr/>
                    <a:lstStyle/>
                    <a:p>
                      <a:pPr rtl="1"/>
                      <a:r>
                        <a:rPr lang="he-IL" sz="2000" dirty="0"/>
                        <a:t>למי אני מפרסם?</a:t>
                      </a:r>
                    </a:p>
                  </a:txBody>
                  <a:tcPr marL="38576" marR="38576" marT="19288" marB="1928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000" dirty="0"/>
                        <a:t>מעריצים </a:t>
                      </a:r>
                    </a:p>
                  </a:txBody>
                  <a:tcPr marL="38576" marR="38576" marT="19288" marB="19288"/>
                </a:tc>
                <a:extLst>
                  <a:ext uri="{0D108BD9-81ED-4DB2-BD59-A6C34878D82A}">
                    <a16:rowId xmlns:a16="http://schemas.microsoft.com/office/drawing/2014/main" val="3109915488"/>
                  </a:ext>
                </a:extLst>
              </a:tr>
              <a:tr h="1827370">
                <a:tc>
                  <a:txBody>
                    <a:bodyPr/>
                    <a:lstStyle/>
                    <a:p>
                      <a:pPr rtl="1"/>
                      <a:r>
                        <a:rPr lang="he-IL" sz="2000" dirty="0"/>
                        <a:t>מה אני צריך בשביל האתר?</a:t>
                      </a:r>
                    </a:p>
                  </a:txBody>
                  <a:tcPr marL="38576" marR="38576" marT="19288" marB="19288"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000" dirty="0"/>
                        <a:t>תמונות, טקסטים על השחקנים, תקציר עלילה, דמויות, קישורים לפרקים וקישורים לחנויות.</a:t>
                      </a:r>
                    </a:p>
                  </a:txBody>
                  <a:tcPr marL="38576" marR="38576" marT="19288" marB="19288"/>
                </a:tc>
                <a:extLst>
                  <a:ext uri="{0D108BD9-81ED-4DB2-BD59-A6C34878D82A}">
                    <a16:rowId xmlns:a16="http://schemas.microsoft.com/office/drawing/2014/main" val="3374718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98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43500" cy="9144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תמונה 22" descr="תמונה שמכילה צבעוני, ישיבה, מקושט, עמידה&#10;&#10;התיאור נוצר באופן אוטומטי">
            <a:extLst>
              <a:ext uri="{FF2B5EF4-FFF2-40B4-BE49-F238E27FC236}">
                <a16:creationId xmlns:a16="http://schemas.microsoft.com/office/drawing/2014/main" id="{FA4860F8-19F6-4124-B40F-67463C40B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r="25428" b="3"/>
          <a:stretch/>
        </p:blipFill>
        <p:spPr>
          <a:xfrm>
            <a:off x="1918660" y="-6"/>
            <a:ext cx="3224839" cy="490854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128C0CED-5E64-4494-8A17-1A96D9910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55" b="89850" l="10000" r="90000">
                        <a14:foregroundMark x1="60000" y1="14143" x2="55595" y2="8153"/>
                        <a14:foregroundMark x1="55595" y1="8153" x2="49286" y2="7155"/>
                        <a14:foregroundMark x1="49286" y1="7155" x2="44048" y2="14143"/>
                        <a14:foregroundMark x1="35952" y1="81032" x2="30238" y2="83694"/>
                        <a14:foregroundMark x1="30238" y1="83694" x2="33690" y2="81697"/>
                        <a14:foregroundMark x1="34405" y1="87687" x2="30833" y2="87854"/>
                        <a14:foregroundMark x1="75119" y1="53078" x2="70952" y2="49085"/>
                        <a14:foregroundMark x1="74167" y1="51913" x2="72619" y2="46755"/>
                        <a14:foregroundMark x1="75595" y1="54742" x2="73929" y2="52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28" r="23832" b="-2"/>
          <a:stretch/>
        </p:blipFill>
        <p:spPr>
          <a:xfrm>
            <a:off x="1918661" y="4908545"/>
            <a:ext cx="3224839" cy="42354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43500" cy="9144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B9CD639C-1286-4BBB-8557-FFF91BAB7FFA}"/>
              </a:ext>
            </a:extLst>
          </p:cNvPr>
          <p:cNvSpPr/>
          <p:nvPr/>
        </p:nvSpPr>
        <p:spPr>
          <a:xfrm>
            <a:off x="26731" y="-64125"/>
            <a:ext cx="1111000" cy="118606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One piece Site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53615" y="4908544"/>
            <a:ext cx="478988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תמונה 10" descr="תמונה שמכילה אדם, חוץ, לדגמן, קבוצה&#10;&#10;התיאור נוצר באופן אוטומטי">
            <a:extLst>
              <a:ext uri="{FF2B5EF4-FFF2-40B4-BE49-F238E27FC236}">
                <a16:creationId xmlns:a16="http://schemas.microsoft.com/office/drawing/2014/main" id="{EC9A0D97-81C1-4C9B-A12F-AF00E9A45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5" y="3922554"/>
            <a:ext cx="2174260" cy="1253597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7C0FACCD-639A-4491-9A8B-06BFAB507876}"/>
              </a:ext>
            </a:extLst>
          </p:cNvPr>
          <p:cNvSpPr/>
          <p:nvPr/>
        </p:nvSpPr>
        <p:spPr>
          <a:xfrm>
            <a:off x="2571750" y="1782365"/>
            <a:ext cx="2105246" cy="1373570"/>
          </a:xfrm>
          <a:prstGeom prst="rect">
            <a:avLst/>
          </a:prstGeom>
          <a:blipFill dpi="0"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759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6987C62D-1E7F-4050-8664-9B3822C8599F}"/>
              </a:ext>
            </a:extLst>
          </p:cNvPr>
          <p:cNvSpPr/>
          <p:nvPr/>
        </p:nvSpPr>
        <p:spPr>
          <a:xfrm>
            <a:off x="541478" y="7697114"/>
            <a:ext cx="1922214" cy="109125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759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4C38D679-725A-4E99-9682-AF78740FAEA2}"/>
              </a:ext>
            </a:extLst>
          </p:cNvPr>
          <p:cNvSpPr/>
          <p:nvPr/>
        </p:nvSpPr>
        <p:spPr>
          <a:xfrm>
            <a:off x="-1998921" y="3995607"/>
            <a:ext cx="1866815" cy="225726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759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D346DA22-AB7F-485F-ACF0-493815D4FF1E}"/>
              </a:ext>
            </a:extLst>
          </p:cNvPr>
          <p:cNvSpPr/>
          <p:nvPr/>
        </p:nvSpPr>
        <p:spPr>
          <a:xfrm>
            <a:off x="373253" y="1527304"/>
            <a:ext cx="1426517" cy="277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spcAft>
                <a:spcPts val="600"/>
              </a:spcAft>
            </a:pPr>
            <a:r>
              <a:rPr lang="he-IL" sz="1519" dirty="0"/>
              <a:t>תקציר</a:t>
            </a:r>
            <a:endParaRPr lang="he-IL" sz="1519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ED3DAFC-5662-49F2-8A64-8F7C594C108C}"/>
              </a:ext>
            </a:extLst>
          </p:cNvPr>
          <p:cNvSpPr/>
          <p:nvPr/>
        </p:nvSpPr>
        <p:spPr>
          <a:xfrm>
            <a:off x="3389563" y="3530810"/>
            <a:ext cx="1557401" cy="31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spcAft>
                <a:spcPts val="600"/>
              </a:spcAft>
            </a:pPr>
            <a:r>
              <a:rPr lang="he-IL" sz="1519" dirty="0"/>
              <a:t>דמויות</a:t>
            </a:r>
            <a:endParaRPr lang="he-IL" sz="1519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1AA1092B-16FB-4C0D-94AA-7CC179555E00}"/>
              </a:ext>
            </a:extLst>
          </p:cNvPr>
          <p:cNvSpPr/>
          <p:nvPr/>
        </p:nvSpPr>
        <p:spPr>
          <a:xfrm>
            <a:off x="777049" y="5437471"/>
            <a:ext cx="1463830" cy="354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spcAft>
                <a:spcPts val="600"/>
              </a:spcAft>
            </a:pPr>
            <a:r>
              <a:rPr lang="he-IL" sz="1519" dirty="0"/>
              <a:t>לינקים</a:t>
            </a:r>
            <a:endParaRPr lang="he-IL" sz="1519"/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1704A8FC-F031-4FB6-A7AF-DCC105617B74}"/>
              </a:ext>
            </a:extLst>
          </p:cNvPr>
          <p:cNvSpPr/>
          <p:nvPr/>
        </p:nvSpPr>
        <p:spPr>
          <a:xfrm>
            <a:off x="582231" y="1953907"/>
            <a:ext cx="1298504" cy="1439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spcAft>
                <a:spcPts val="600"/>
              </a:spcAft>
            </a:pPr>
            <a:r>
              <a:rPr lang="en-US" sz="506" dirty="0"/>
              <a:t>One Piece (Japanese: </a:t>
            </a:r>
            <a:r>
              <a:rPr lang="ja-JP" altLang="en-US" sz="506" dirty="0"/>
              <a:t>ワンピース</a:t>
            </a:r>
            <a:r>
              <a:rPr lang="en-US" altLang="ja-JP" sz="506" dirty="0"/>
              <a:t>, </a:t>
            </a:r>
            <a:r>
              <a:rPr lang="en-US" sz="506" dirty="0"/>
              <a:t>Hepburn: Wan </a:t>
            </a:r>
            <a:r>
              <a:rPr lang="en-US" sz="506" dirty="0" err="1"/>
              <a:t>Pīsu</a:t>
            </a:r>
            <a:r>
              <a:rPr lang="en-US" sz="506" dirty="0"/>
              <a:t>) is a Japanese </a:t>
            </a:r>
            <a:r>
              <a:rPr lang="en-US" sz="506" dirty="0" err="1"/>
              <a:t>shōnen</a:t>
            </a:r>
            <a:r>
              <a:rPr lang="en-US" sz="506" dirty="0"/>
              <a:t> manga series written and illustrated by </a:t>
            </a:r>
            <a:r>
              <a:rPr lang="en-US" sz="506" dirty="0" err="1"/>
              <a:t>Eiichiro</a:t>
            </a:r>
            <a:r>
              <a:rPr lang="en-US" sz="506" dirty="0"/>
              <a:t> Oda. It has been serialized in </a:t>
            </a:r>
            <a:r>
              <a:rPr lang="en-US" sz="506" dirty="0" err="1"/>
              <a:t>Shueisha's</a:t>
            </a:r>
            <a:r>
              <a:rPr lang="en-US" sz="506" dirty="0"/>
              <a:t> Weekly </a:t>
            </a:r>
            <a:r>
              <a:rPr lang="en-US" sz="506" dirty="0" err="1"/>
              <a:t>Shōnen</a:t>
            </a:r>
            <a:r>
              <a:rPr lang="en-US" sz="506" dirty="0"/>
              <a:t> Jump magazine since July 22, 1997, and has been collected into 96 </a:t>
            </a:r>
            <a:r>
              <a:rPr lang="en-US" sz="506" dirty="0" err="1"/>
              <a:t>tankōbon</a:t>
            </a:r>
            <a:r>
              <a:rPr lang="en-US" sz="506" dirty="0"/>
              <a:t> volumes as of April 2020. The story follows the adventures of Monkey D. </a:t>
            </a:r>
            <a:r>
              <a:rPr lang="en-US" sz="506" dirty="0" err="1"/>
              <a:t>Luffy</a:t>
            </a:r>
            <a:r>
              <a:rPr lang="en-US" sz="506" dirty="0"/>
              <a:t>, a boy whose body gained the properties of rubber after unintentionally eating a Devil Fruit. With his crew of pirates, named the Straw Hat Pirates, </a:t>
            </a:r>
            <a:r>
              <a:rPr lang="en-US" sz="506" dirty="0" err="1"/>
              <a:t>Luffy</a:t>
            </a:r>
            <a:r>
              <a:rPr lang="en-US" sz="506" dirty="0"/>
              <a:t> explores the Grand Line in search of the world's ultimate treasure known as "One Piece" in order to become the next King of the Pirates.</a:t>
            </a:r>
            <a:endParaRPr lang="he-IL" sz="506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DF9C5650-41A2-4F7F-8ED0-8CEFBAD35DD5}"/>
              </a:ext>
            </a:extLst>
          </p:cNvPr>
          <p:cNvSpPr/>
          <p:nvPr/>
        </p:nvSpPr>
        <p:spPr>
          <a:xfrm>
            <a:off x="3389563" y="3910999"/>
            <a:ext cx="1298504" cy="1439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spcAft>
                <a:spcPts val="600"/>
              </a:spcAft>
            </a:pPr>
            <a:r>
              <a:rPr lang="en-US" sz="506" dirty="0"/>
              <a:t>One Piece (Japanese: </a:t>
            </a:r>
            <a:r>
              <a:rPr lang="ja-JP" altLang="en-US" sz="506" dirty="0"/>
              <a:t>ワンピース</a:t>
            </a:r>
            <a:r>
              <a:rPr lang="en-US" altLang="ja-JP" sz="506" dirty="0"/>
              <a:t>, </a:t>
            </a:r>
            <a:r>
              <a:rPr lang="en-US" sz="506" dirty="0"/>
              <a:t>Hepburn: Wan </a:t>
            </a:r>
            <a:r>
              <a:rPr lang="en-US" sz="506" dirty="0" err="1"/>
              <a:t>Pīsu</a:t>
            </a:r>
            <a:r>
              <a:rPr lang="en-US" sz="506" dirty="0"/>
              <a:t>) is a Japanese </a:t>
            </a:r>
            <a:r>
              <a:rPr lang="en-US" sz="506" dirty="0" err="1"/>
              <a:t>shōnen</a:t>
            </a:r>
            <a:r>
              <a:rPr lang="en-US" sz="506" dirty="0"/>
              <a:t> manga series written and illustrated by </a:t>
            </a:r>
            <a:r>
              <a:rPr lang="en-US" sz="506" dirty="0" err="1"/>
              <a:t>Eiichiro</a:t>
            </a:r>
            <a:r>
              <a:rPr lang="en-US" sz="506" dirty="0"/>
              <a:t> Oda. It has been serialized in </a:t>
            </a:r>
            <a:r>
              <a:rPr lang="en-US" sz="506" dirty="0" err="1"/>
              <a:t>Shueisha's</a:t>
            </a:r>
            <a:r>
              <a:rPr lang="en-US" sz="506" dirty="0"/>
              <a:t> Weekly </a:t>
            </a:r>
            <a:r>
              <a:rPr lang="en-US" sz="506" dirty="0" err="1"/>
              <a:t>Shōnen</a:t>
            </a:r>
            <a:r>
              <a:rPr lang="en-US" sz="506" dirty="0"/>
              <a:t> Jump magazine since July 22, 1997, and has been collected into 96 </a:t>
            </a:r>
            <a:r>
              <a:rPr lang="en-US" sz="506" dirty="0" err="1"/>
              <a:t>tankōbon</a:t>
            </a:r>
            <a:r>
              <a:rPr lang="en-US" sz="506" dirty="0"/>
              <a:t> volumes as of April 2020. The story follows the adventures of Monkey D. </a:t>
            </a:r>
            <a:r>
              <a:rPr lang="en-US" sz="506" dirty="0" err="1"/>
              <a:t>Luffy</a:t>
            </a:r>
            <a:r>
              <a:rPr lang="en-US" sz="506" dirty="0"/>
              <a:t>, a boy whose body gained the properties of rubber after unintentionally eating a Devil Fruit. With his crew of pirates, named the Straw Hat Pirates, </a:t>
            </a:r>
            <a:r>
              <a:rPr lang="en-US" sz="506" dirty="0" err="1"/>
              <a:t>Luffy</a:t>
            </a:r>
            <a:r>
              <a:rPr lang="en-US" sz="506" dirty="0"/>
              <a:t> explores the Grand Line in search of the world's ultimate treasure known as "One Piece" in order to become the next King of the Pirates.</a:t>
            </a:r>
            <a:endParaRPr lang="he-IL" sz="506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B155A932-E70E-41C5-98D5-0DEFD5A10CD5}"/>
              </a:ext>
            </a:extLst>
          </p:cNvPr>
          <p:cNvSpPr/>
          <p:nvPr/>
        </p:nvSpPr>
        <p:spPr>
          <a:xfrm>
            <a:off x="1086511" y="6030480"/>
            <a:ext cx="1298504" cy="1439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spcAft>
                <a:spcPts val="600"/>
              </a:spcAft>
            </a:pPr>
            <a:r>
              <a:rPr lang="en-US" sz="506" dirty="0"/>
              <a:t>One Piece (Japanese: </a:t>
            </a:r>
            <a:r>
              <a:rPr lang="ja-JP" altLang="en-US" sz="506" dirty="0"/>
              <a:t>ワンピース</a:t>
            </a:r>
            <a:r>
              <a:rPr lang="en-US" altLang="ja-JP" sz="506" dirty="0"/>
              <a:t>, </a:t>
            </a:r>
            <a:r>
              <a:rPr lang="en-US" sz="506" dirty="0"/>
              <a:t>Hepburn: Wan </a:t>
            </a:r>
            <a:r>
              <a:rPr lang="en-US" sz="506" dirty="0" err="1"/>
              <a:t>Pīsu</a:t>
            </a:r>
            <a:r>
              <a:rPr lang="en-US" sz="506" dirty="0"/>
              <a:t>) is a Japanese </a:t>
            </a:r>
            <a:r>
              <a:rPr lang="en-US" sz="506" dirty="0" err="1"/>
              <a:t>shōnen</a:t>
            </a:r>
            <a:r>
              <a:rPr lang="en-US" sz="506" dirty="0"/>
              <a:t> manga series written and illustrated by </a:t>
            </a:r>
            <a:r>
              <a:rPr lang="en-US" sz="506" dirty="0" err="1"/>
              <a:t>Eiichiro</a:t>
            </a:r>
            <a:r>
              <a:rPr lang="en-US" sz="506" dirty="0"/>
              <a:t> Oda. It has been serialized in </a:t>
            </a:r>
            <a:r>
              <a:rPr lang="en-US" sz="506" dirty="0" err="1"/>
              <a:t>Shueisha's</a:t>
            </a:r>
            <a:r>
              <a:rPr lang="en-US" sz="506" dirty="0"/>
              <a:t> Weekly </a:t>
            </a:r>
            <a:r>
              <a:rPr lang="en-US" sz="506" dirty="0" err="1"/>
              <a:t>Shōnen</a:t>
            </a:r>
            <a:r>
              <a:rPr lang="en-US" sz="506" dirty="0"/>
              <a:t> Jump magazine since July 22, 1997, and has been collected into 96 </a:t>
            </a:r>
            <a:r>
              <a:rPr lang="en-US" sz="506" dirty="0" err="1"/>
              <a:t>tankōbon</a:t>
            </a:r>
            <a:r>
              <a:rPr lang="en-US" sz="506" dirty="0"/>
              <a:t> volumes as of April 2020. The story follows the adventures of Monkey D. </a:t>
            </a:r>
            <a:r>
              <a:rPr lang="en-US" sz="506" dirty="0" err="1"/>
              <a:t>Luffy</a:t>
            </a:r>
            <a:r>
              <a:rPr lang="en-US" sz="506" dirty="0"/>
              <a:t>, a boy whose body gained the properties of rubber after unintentionally eating a Devil Fruit. With his crew of pirates, named the Straw Hat Pirates, </a:t>
            </a:r>
            <a:r>
              <a:rPr lang="en-US" sz="506" dirty="0" err="1"/>
              <a:t>Luffy</a:t>
            </a:r>
            <a:r>
              <a:rPr lang="en-US" sz="506" dirty="0"/>
              <a:t> explores the Grand Line in search of the world's ultimate treasure known as "One Piece" in order to become the next King of the Pirates.</a:t>
            </a:r>
            <a:endParaRPr lang="he-IL" sz="506"/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E8E4CA2E-B690-4A05-8306-F5E79AD45C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93" y="6094"/>
            <a:ext cx="1626837" cy="9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8645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423</Words>
  <Application>Microsoft Office PowerPoint</Application>
  <PresentationFormat>‫הצגה על המסך (16:9)</PresentationFormat>
  <Paragraphs>15</Paragraphs>
  <Slides>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mirian mirian</dc:creator>
  <cp:lastModifiedBy>mirian mirian</cp:lastModifiedBy>
  <cp:revision>3</cp:revision>
  <dcterms:created xsi:type="dcterms:W3CDTF">2020-05-07T10:37:49Z</dcterms:created>
  <dcterms:modified xsi:type="dcterms:W3CDTF">2020-05-07T12:09:08Z</dcterms:modified>
</cp:coreProperties>
</file>